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402" r:id="rId2"/>
    <p:sldId id="449" r:id="rId3"/>
    <p:sldId id="434" r:id="rId4"/>
    <p:sldId id="435" r:id="rId5"/>
    <p:sldId id="436" r:id="rId6"/>
    <p:sldId id="437" r:id="rId7"/>
    <p:sldId id="438" r:id="rId8"/>
    <p:sldId id="439" r:id="rId9"/>
    <p:sldId id="440" r:id="rId10"/>
    <p:sldId id="443" r:id="rId11"/>
    <p:sldId id="441" r:id="rId12"/>
    <p:sldId id="445" r:id="rId13"/>
    <p:sldId id="444" r:id="rId14"/>
    <p:sldId id="446" r:id="rId15"/>
    <p:sldId id="447" r:id="rId16"/>
    <p:sldId id="448" r:id="rId17"/>
    <p:sldId id="432" r:id="rId18"/>
    <p:sldId id="340" r:id="rId19"/>
    <p:sldId id="427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29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8/23/2017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forums.ohdsi.org/t/featureextraction-2-0/2996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FeatureExtraction v2.0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42859594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Method evaluation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23100148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 benchmark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/>
          </a:p>
        </p:txBody>
      </p:sp>
      <p:graphicFrame>
        <p:nvGraphicFramePr>
          <p:cNvPr id="7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399490"/>
              </p:ext>
            </p:extLst>
          </p:nvPr>
        </p:nvGraphicFramePr>
        <p:xfrm>
          <a:off x="152400" y="1219201"/>
          <a:ext cx="5955213" cy="345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7">
                  <a:extLst>
                    <a:ext uri="{9D8B030D-6E8A-4147-A177-3AD203B41FA5}">
                      <a16:colId xmlns:a16="http://schemas.microsoft.com/office/drawing/2014/main" val="1292608435"/>
                    </a:ext>
                  </a:extLst>
                </a:gridCol>
                <a:gridCol w="1005967">
                  <a:extLst>
                    <a:ext uri="{9D8B030D-6E8A-4147-A177-3AD203B41FA5}">
                      <a16:colId xmlns:a16="http://schemas.microsoft.com/office/drawing/2014/main" val="289767716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3795264098"/>
                    </a:ext>
                  </a:extLst>
                </a:gridCol>
                <a:gridCol w="1962595">
                  <a:extLst>
                    <a:ext uri="{9D8B030D-6E8A-4147-A177-3AD203B41FA5}">
                      <a16:colId xmlns:a16="http://schemas.microsoft.com/office/drawing/2014/main" val="937187257"/>
                    </a:ext>
                  </a:extLst>
                </a:gridCol>
                <a:gridCol w="1049964">
                  <a:extLst>
                    <a:ext uri="{9D8B030D-6E8A-4147-A177-3AD203B41FA5}">
                      <a16:colId xmlns:a16="http://schemas.microsoft.com/office/drawing/2014/main" val="911503340"/>
                    </a:ext>
                  </a:extLst>
                </a:gridCol>
              </a:tblGrid>
              <a:tr h="423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Target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Comparator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Nesting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Outcome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True effect size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84483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1518407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0662075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743125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11880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691284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4598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83061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0717913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2838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36608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 benchmark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012172"/>
              </p:ext>
            </p:extLst>
          </p:nvPr>
        </p:nvGraphicFramePr>
        <p:xfrm>
          <a:off x="152400" y="1219201"/>
          <a:ext cx="5955213" cy="345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7">
                  <a:extLst>
                    <a:ext uri="{9D8B030D-6E8A-4147-A177-3AD203B41FA5}">
                      <a16:colId xmlns:a16="http://schemas.microsoft.com/office/drawing/2014/main" val="1292608435"/>
                    </a:ext>
                  </a:extLst>
                </a:gridCol>
                <a:gridCol w="1005967">
                  <a:extLst>
                    <a:ext uri="{9D8B030D-6E8A-4147-A177-3AD203B41FA5}">
                      <a16:colId xmlns:a16="http://schemas.microsoft.com/office/drawing/2014/main" val="289767716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3795264098"/>
                    </a:ext>
                  </a:extLst>
                </a:gridCol>
                <a:gridCol w="1962595">
                  <a:extLst>
                    <a:ext uri="{9D8B030D-6E8A-4147-A177-3AD203B41FA5}">
                      <a16:colId xmlns:a16="http://schemas.microsoft.com/office/drawing/2014/main" val="937187257"/>
                    </a:ext>
                  </a:extLst>
                </a:gridCol>
                <a:gridCol w="1049964">
                  <a:extLst>
                    <a:ext uri="{9D8B030D-6E8A-4147-A177-3AD203B41FA5}">
                      <a16:colId xmlns:a16="http://schemas.microsoft.com/office/drawing/2014/main" val="911503340"/>
                    </a:ext>
                  </a:extLst>
                </a:gridCol>
              </a:tblGrid>
              <a:tr h="423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Target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Comparator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Nesting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Outcome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True effect size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84483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1518407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0662075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743125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11880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691284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4598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83061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0717913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2838328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Right Arrow 2"/>
          <p:cNvSpPr/>
          <p:nvPr/>
        </p:nvSpPr>
        <p:spPr>
          <a:xfrm rot="5400000" flipH="1">
            <a:off x="5245809" y="4715436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6"/>
          <p:cNvSpPr/>
          <p:nvPr/>
        </p:nvSpPr>
        <p:spPr>
          <a:xfrm>
            <a:off x="2715793" y="5257800"/>
            <a:ext cx="5720198" cy="640085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/>
              <a:t>Real negative controls and synthetic positive controls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811328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 benchmark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7" name="Right Arrow 2"/>
          <p:cNvSpPr/>
          <p:nvPr/>
        </p:nvSpPr>
        <p:spPr>
          <a:xfrm rot="5400000" flipH="1">
            <a:off x="292809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2"/>
          <p:cNvSpPr/>
          <p:nvPr/>
        </p:nvSpPr>
        <p:spPr>
          <a:xfrm rot="5400000" flipH="1">
            <a:off x="5245809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6"/>
          <p:cNvSpPr/>
          <p:nvPr/>
        </p:nvSpPr>
        <p:spPr>
          <a:xfrm>
            <a:off x="304800" y="5363611"/>
            <a:ext cx="8539598" cy="141818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/>
              <a:t>Can be used both for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/>
              <a:t>Effect estimation</a:t>
            </a:r>
            <a:r>
              <a:rPr lang="en-US" sz="2000"/>
              <a:t>: Effect of Target on Outcome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/>
          </a:p>
        </p:txBody>
      </p:sp>
      <p:graphicFrame>
        <p:nvGraphicFramePr>
          <p:cNvPr id="9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399490"/>
              </p:ext>
            </p:extLst>
          </p:nvPr>
        </p:nvGraphicFramePr>
        <p:xfrm>
          <a:off x="152400" y="1219201"/>
          <a:ext cx="5955213" cy="345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7">
                  <a:extLst>
                    <a:ext uri="{9D8B030D-6E8A-4147-A177-3AD203B41FA5}">
                      <a16:colId xmlns:a16="http://schemas.microsoft.com/office/drawing/2014/main" val="1292608435"/>
                    </a:ext>
                  </a:extLst>
                </a:gridCol>
                <a:gridCol w="1005967">
                  <a:extLst>
                    <a:ext uri="{9D8B030D-6E8A-4147-A177-3AD203B41FA5}">
                      <a16:colId xmlns:a16="http://schemas.microsoft.com/office/drawing/2014/main" val="289767716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3795264098"/>
                    </a:ext>
                  </a:extLst>
                </a:gridCol>
                <a:gridCol w="1962595">
                  <a:extLst>
                    <a:ext uri="{9D8B030D-6E8A-4147-A177-3AD203B41FA5}">
                      <a16:colId xmlns:a16="http://schemas.microsoft.com/office/drawing/2014/main" val="937187257"/>
                    </a:ext>
                  </a:extLst>
                </a:gridCol>
                <a:gridCol w="1049964">
                  <a:extLst>
                    <a:ext uri="{9D8B030D-6E8A-4147-A177-3AD203B41FA5}">
                      <a16:colId xmlns:a16="http://schemas.microsoft.com/office/drawing/2014/main" val="911503340"/>
                    </a:ext>
                  </a:extLst>
                </a:gridCol>
              </a:tblGrid>
              <a:tr h="423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Target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Comparator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Nesting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Outcome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True effect size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84483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1518407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0662075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743125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11880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691284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4598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83061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0717913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2838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69865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Method benchmark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7" name="Right Arrow 2"/>
          <p:cNvSpPr/>
          <p:nvPr/>
        </p:nvSpPr>
        <p:spPr>
          <a:xfrm rot="5400000" flipH="1">
            <a:off x="292809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Arrow 2"/>
          <p:cNvSpPr/>
          <p:nvPr/>
        </p:nvSpPr>
        <p:spPr>
          <a:xfrm rot="5400000" flipH="1">
            <a:off x="5245809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2"/>
          <p:cNvSpPr/>
          <p:nvPr/>
        </p:nvSpPr>
        <p:spPr>
          <a:xfrm rot="5400000" flipH="1">
            <a:off x="1283409" y="4812591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6"/>
          <p:cNvSpPr/>
          <p:nvPr/>
        </p:nvSpPr>
        <p:spPr>
          <a:xfrm>
            <a:off x="304800" y="5363611"/>
            <a:ext cx="8539598" cy="141818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/>
              <a:t>Can be used both for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/>
              <a:t>Effect estimation</a:t>
            </a:r>
            <a:r>
              <a:rPr lang="en-US" sz="2000"/>
              <a:t>: Effect of Target on Outcome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/>
              <a:t>Comparative effect estimation</a:t>
            </a:r>
            <a:r>
              <a:rPr lang="en-US" sz="2000"/>
              <a:t>: Effect of Target on Outcome compared to Comparator</a:t>
            </a:r>
          </a:p>
        </p:txBody>
      </p:sp>
      <p:graphicFrame>
        <p:nvGraphicFramePr>
          <p:cNvPr id="10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79399490"/>
              </p:ext>
            </p:extLst>
          </p:nvPr>
        </p:nvGraphicFramePr>
        <p:xfrm>
          <a:off x="152400" y="1219201"/>
          <a:ext cx="5955213" cy="3456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7">
                  <a:extLst>
                    <a:ext uri="{9D8B030D-6E8A-4147-A177-3AD203B41FA5}">
                      <a16:colId xmlns:a16="http://schemas.microsoft.com/office/drawing/2014/main" val="1292608435"/>
                    </a:ext>
                  </a:extLst>
                </a:gridCol>
                <a:gridCol w="1005967">
                  <a:extLst>
                    <a:ext uri="{9D8B030D-6E8A-4147-A177-3AD203B41FA5}">
                      <a16:colId xmlns:a16="http://schemas.microsoft.com/office/drawing/2014/main" val="289767716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3795264098"/>
                    </a:ext>
                  </a:extLst>
                </a:gridCol>
                <a:gridCol w="1962595">
                  <a:extLst>
                    <a:ext uri="{9D8B030D-6E8A-4147-A177-3AD203B41FA5}">
                      <a16:colId xmlns:a16="http://schemas.microsoft.com/office/drawing/2014/main" val="937187257"/>
                    </a:ext>
                  </a:extLst>
                </a:gridCol>
                <a:gridCol w="1049964">
                  <a:extLst>
                    <a:ext uri="{9D8B030D-6E8A-4147-A177-3AD203B41FA5}">
                      <a16:colId xmlns:a16="http://schemas.microsoft.com/office/drawing/2014/main" val="911503340"/>
                    </a:ext>
                  </a:extLst>
                </a:gridCol>
              </a:tblGrid>
              <a:tr h="423761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Target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Comparator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Nesting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Outcome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True effect size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684483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631518407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190662075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1743125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Eszopiclone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Triazolam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Insomnia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Acute pancreatitis,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811880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76912848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1.5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42459852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2830610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Ciprofloxacin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Azithromycin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Otitis media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u="none" strike="noStrike">
                          <a:effectLst/>
                        </a:rPr>
                        <a:t>Alcohol abuse, RR=4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60717913"/>
                  </a:ext>
                </a:extLst>
              </a:tr>
              <a:tr h="33553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…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5028383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3457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One result: Case-time-control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8794" y="1615277"/>
            <a:ext cx="5486411" cy="4114808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524000" y="5856930"/>
            <a:ext cx="6327200" cy="579437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/>
              <a:t>Remember that case-time-control looked promising?</a:t>
            </a:r>
          </a:p>
        </p:txBody>
      </p:sp>
    </p:spTree>
    <p:extLst>
      <p:ext uri="{BB962C8B-B14F-4D97-AF65-F5344CB8AC3E}">
        <p14:creationId xmlns:p14="http://schemas.microsoft.com/office/powerpoint/2010/main" val="9239667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One result: Case-time-control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276533"/>
            <a:ext cx="3504973" cy="4906963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7" name="Right Arrow 2"/>
          <p:cNvSpPr/>
          <p:nvPr/>
        </p:nvSpPr>
        <p:spPr>
          <a:xfrm flipH="1">
            <a:off x="4278738" y="3770806"/>
            <a:ext cx="660166" cy="63618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6"/>
          <p:cNvSpPr/>
          <p:nvPr/>
        </p:nvSpPr>
        <p:spPr>
          <a:xfrm>
            <a:off x="4888523" y="3379803"/>
            <a:ext cx="2667000" cy="1418189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/>
              <a:t>Positive controls show extreme bias towards the null</a:t>
            </a:r>
          </a:p>
        </p:txBody>
      </p:sp>
      <p:sp>
        <p:nvSpPr>
          <p:cNvPr id="9" name="Rounded Rectangle 6"/>
          <p:cNvSpPr/>
          <p:nvPr/>
        </p:nvSpPr>
        <p:spPr>
          <a:xfrm>
            <a:off x="4914900" y="5164152"/>
            <a:ext cx="4070282" cy="1165533"/>
          </a:xfrm>
          <a:prstGeom prst="roundRect">
            <a:avLst>
              <a:gd name="adj" fmla="val 10861"/>
            </a:avLst>
          </a:prstGeom>
          <a:ln w="28575">
            <a:solidFill>
              <a:srgbClr val="FF0000"/>
            </a:solidFill>
          </a:ln>
          <a:effectLst>
            <a:outerShdw blurRad="114300" dist="1778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/>
              <a:t>Investigation suggests this is due to Breslow approximation to conditional logistic regression</a:t>
            </a:r>
          </a:p>
        </p:txBody>
      </p:sp>
    </p:spTree>
    <p:extLst>
      <p:ext uri="{BB962C8B-B14F-4D97-AF65-F5344CB8AC3E}">
        <p14:creationId xmlns:p14="http://schemas.microsoft.com/office/powerpoint/2010/main" val="3295764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OHDSI Symposium is coming!</a:t>
            </a:r>
            <a:br>
              <a:rPr lang="en-US"/>
            </a:br>
            <a:r>
              <a:rPr lang="en-US"/>
              <a:t>(October 18)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Posters?</a:t>
            </a:r>
          </a:p>
          <a:p>
            <a:r>
              <a:rPr lang="en-US"/>
              <a:t>OHDSI Methods Benchmark</a:t>
            </a:r>
          </a:p>
          <a:p>
            <a:r>
              <a:rPr lang="en-US"/>
              <a:t>Evaluation of OHDSI Methods Library using OHDSI Methods Benchmark</a:t>
            </a:r>
          </a:p>
          <a:p>
            <a:r>
              <a:rPr lang="en-US"/>
              <a:t>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98957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of next meeting(s)?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937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workgroup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5300" y="1160748"/>
            <a:ext cx="8229600" cy="46085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400"/>
              <a:t>Eastern hemisphere: </a:t>
            </a:r>
            <a:r>
              <a:rPr lang="en-US" sz="2400" b="1"/>
              <a:t>June 14</a:t>
            </a:r>
          </a:p>
          <a:p>
            <a:r>
              <a:rPr lang="en-US" sz="2400"/>
              <a:t>3pm Hong Kong / Taiwan</a:t>
            </a:r>
          </a:p>
          <a:p>
            <a:r>
              <a:rPr lang="en-US" sz="2400"/>
              <a:t>4pm South Korea</a:t>
            </a:r>
          </a:p>
          <a:p>
            <a:r>
              <a:rPr lang="en-US" sz="2400"/>
              <a:t>4:30pm Adelaide</a:t>
            </a:r>
          </a:p>
          <a:p>
            <a:r>
              <a:rPr lang="en-US" sz="2400"/>
              <a:t>9am Central European time</a:t>
            </a:r>
          </a:p>
          <a:p>
            <a:r>
              <a:rPr lang="en-US" sz="2400"/>
              <a:t>8am UK time</a:t>
            </a:r>
          </a:p>
          <a:p>
            <a:endParaRPr lang="en-US" sz="2400"/>
          </a:p>
          <a:p>
            <a:pPr marL="0" indent="0">
              <a:buNone/>
            </a:pPr>
            <a:r>
              <a:rPr lang="en-US" sz="2400"/>
              <a:t>Western hemisphere: June 8</a:t>
            </a:r>
          </a:p>
          <a:p>
            <a:r>
              <a:rPr lang="en-US" sz="2400"/>
              <a:t>6pm Central European time</a:t>
            </a:r>
          </a:p>
          <a:p>
            <a:r>
              <a:rPr lang="en-US" sz="2400"/>
              <a:t>12pm New York</a:t>
            </a:r>
          </a:p>
          <a:p>
            <a:r>
              <a:rPr lang="en-US" sz="2400"/>
              <a:t>9am Los Angeles / Stanford</a:t>
            </a:r>
          </a:p>
          <a:p>
            <a:endParaRPr lang="en-US" sz="2400"/>
          </a:p>
          <a:p>
            <a:pPr marL="0" indent="0">
              <a:buNone/>
            </a:pPr>
            <a:endParaRPr lang="en-US" sz="2400"/>
          </a:p>
          <a:p>
            <a:endParaRPr lang="en-US" sz="2400"/>
          </a:p>
          <a:p>
            <a:endParaRPr lang="en-US" sz="2400"/>
          </a:p>
          <a:p>
            <a:pPr marL="0" indent="0">
              <a:buNone/>
            </a:pPr>
            <a:endParaRPr lang="en-US" sz="2400"/>
          </a:p>
          <a:p>
            <a:pPr marL="0" indent="0">
              <a:buNone/>
            </a:pP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55576" y="5913276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</p:spTree>
    <p:extLst>
      <p:ext uri="{BB962C8B-B14F-4D97-AF65-F5344CB8AC3E}">
        <p14:creationId xmlns:p14="http://schemas.microsoft.com/office/powerpoint/2010/main" val="883382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3" name="TextBox 1032"/>
          <p:cNvSpPr txBox="1"/>
          <p:nvPr/>
        </p:nvSpPr>
        <p:spPr>
          <a:xfrm>
            <a:off x="3029750" y="3934"/>
            <a:ext cx="3108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/>
              <a:t>OHDSI Methods Library</a:t>
            </a:r>
          </a:p>
        </p:txBody>
      </p:sp>
      <p:grpSp>
        <p:nvGrpSpPr>
          <p:cNvPr id="46" name="Group 45"/>
          <p:cNvGrpSpPr/>
          <p:nvPr/>
        </p:nvGrpSpPr>
        <p:grpSpPr>
          <a:xfrm>
            <a:off x="816879" y="587447"/>
            <a:ext cx="1667743" cy="1042364"/>
            <a:chOff x="414337" y="448656"/>
            <a:chExt cx="2024063" cy="1265069"/>
          </a:xfrm>
        </p:grpSpPr>
        <p:sp>
          <p:nvSpPr>
            <p:cNvPr id="9" name="Rounded Rectangle 8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4" name="Freeform 3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5" name="Freeform 4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" name="Freeform 7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New-user cohort studies using large-scale regression for propensity and outcome models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71153" y="448656"/>
              <a:ext cx="1124884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Cohort Method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546739" y="587447"/>
            <a:ext cx="1678674" cy="1042364"/>
            <a:chOff x="2590800" y="462452"/>
            <a:chExt cx="2037329" cy="1265069"/>
          </a:xfrm>
        </p:grpSpPr>
        <p:sp>
          <p:nvSpPr>
            <p:cNvPr id="34" name="Rounded Rectangle 33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35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590800" y="711859"/>
              <a:ext cx="2024062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Self-Controlled Case Series analysis using few or many predictors, includes splines for age and seasonality.</a:t>
              </a: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847616" y="462452"/>
              <a:ext cx="1780513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Self-Controlled Case Series</a:t>
              </a:r>
            </a:p>
          </p:txBody>
        </p:sp>
        <p:grpSp>
          <p:nvGrpSpPr>
            <p:cNvPr id="42" name="Group 41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43" name="Freeform 42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44" name="Freeform 43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45" name="Freeform 44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  <p:grpSp>
        <p:nvGrpSpPr>
          <p:cNvPr id="48" name="Group 47"/>
          <p:cNvGrpSpPr/>
          <p:nvPr/>
        </p:nvGrpSpPr>
        <p:grpSpPr>
          <a:xfrm>
            <a:off x="4293548" y="587447"/>
            <a:ext cx="1667743" cy="1042364"/>
            <a:chOff x="2590800" y="462452"/>
            <a:chExt cx="2024063" cy="1265069"/>
          </a:xfrm>
        </p:grpSpPr>
        <p:sp>
          <p:nvSpPr>
            <p:cNvPr id="49" name="Rounded Rectangle 48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50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590800" y="711859"/>
              <a:ext cx="2024063" cy="672362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A self-controlled cohort design, where time preceding exposure is used as control.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2847616" y="462452"/>
              <a:ext cx="1531491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Self-Controlled Cohort</a:t>
              </a: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54" name="Freeform 53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55" name="Freeform 54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56" name="Freeform 55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  <p:grpSp>
        <p:nvGrpSpPr>
          <p:cNvPr id="57" name="Group 56"/>
          <p:cNvGrpSpPr/>
          <p:nvPr/>
        </p:nvGrpSpPr>
        <p:grpSpPr>
          <a:xfrm>
            <a:off x="6033921" y="574992"/>
            <a:ext cx="1667743" cy="1067275"/>
            <a:chOff x="2590800" y="462452"/>
            <a:chExt cx="2024063" cy="1295302"/>
          </a:xfrm>
        </p:grpSpPr>
        <p:sp>
          <p:nvSpPr>
            <p:cNvPr id="58" name="Rounded Rectangle 57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59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590800" y="711859"/>
              <a:ext cx="2024063" cy="10458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A self-controlled design, but using temporal patterns around other exposures and outcomes to correct for time-varying confounding.</a:t>
              </a: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847616" y="462452"/>
              <a:ext cx="1702693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IC Temporal Pattern Disc.</a:t>
              </a:r>
            </a:p>
          </p:txBody>
        </p:sp>
        <p:grpSp>
          <p:nvGrpSpPr>
            <p:cNvPr id="62" name="Group 61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63" name="Freeform 62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64" name="Freeform 63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65" name="Freeform 64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  <p:grpSp>
        <p:nvGrpSpPr>
          <p:cNvPr id="66" name="Group 65"/>
          <p:cNvGrpSpPr/>
          <p:nvPr/>
        </p:nvGrpSpPr>
        <p:grpSpPr>
          <a:xfrm>
            <a:off x="816879" y="2955683"/>
            <a:ext cx="1667743" cy="1067275"/>
            <a:chOff x="414337" y="448656"/>
            <a:chExt cx="2024063" cy="1295302"/>
          </a:xfrm>
        </p:grpSpPr>
        <p:sp>
          <p:nvSpPr>
            <p:cNvPr id="67" name="Rounded Rectangle 66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68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69" name="Group 68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72" name="Freeform 71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73" name="Freeform 72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74" name="Freeform 73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70" name="TextBox 69"/>
            <p:cNvSpPr txBox="1"/>
            <p:nvPr/>
          </p:nvSpPr>
          <p:spPr>
            <a:xfrm>
              <a:off x="414337" y="698063"/>
              <a:ext cx="2024063" cy="10458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tx2">
                      <a:lumMod val="75000"/>
                    </a:schemeClr>
                  </a:solidFill>
                </a:rPr>
                <a:t>Build and evaluate predictive models for user-specified outcomes, using a wide array of machine learning algorithms.</a:t>
              </a:r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671153" y="448656"/>
              <a:ext cx="1607366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Patient Level Prediction</a:t>
              </a: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816879" y="4153625"/>
            <a:ext cx="1667743" cy="1042364"/>
            <a:chOff x="414337" y="448656"/>
            <a:chExt cx="2024063" cy="1265069"/>
          </a:xfrm>
        </p:grpSpPr>
        <p:sp>
          <p:nvSpPr>
            <p:cNvPr id="76" name="Rounded Rectangle 75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77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78" name="Group 77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81" name="Freeform 80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2" name="Freeform 81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83" name="Freeform 82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79" name="TextBox 78"/>
            <p:cNvSpPr txBox="1"/>
            <p:nvPr/>
          </p:nvSpPr>
          <p:spPr>
            <a:xfrm>
              <a:off x="414337" y="698061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accent2">
                      <a:lumMod val="75000"/>
                    </a:schemeClr>
                  </a:solidFill>
                </a:rPr>
                <a:t>Use negative control exposure-outcome pairs to profile and calibrate a particular analysis design.</a:t>
              </a: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671153" y="448656"/>
              <a:ext cx="1443944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Empirical Calibration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552205" y="4141170"/>
            <a:ext cx="1667743" cy="1067275"/>
            <a:chOff x="414337" y="448656"/>
            <a:chExt cx="2024063" cy="1295302"/>
          </a:xfrm>
        </p:grpSpPr>
        <p:sp>
          <p:nvSpPr>
            <p:cNvPr id="85" name="Rounded Rectangle 84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86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87" name="Group 86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90" name="Freeform 89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91" name="Freeform 90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92" name="Freeform 91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88" name="TextBox 87"/>
            <p:cNvSpPr txBox="1"/>
            <p:nvPr/>
          </p:nvSpPr>
          <p:spPr>
            <a:xfrm>
              <a:off x="414337" y="698063"/>
              <a:ext cx="2024063" cy="10458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accent2">
                      <a:lumMod val="75000"/>
                    </a:schemeClr>
                  </a:solidFill>
                </a:rPr>
                <a:t>Use real data and established reference sets as well as simulations injected in real data to evaluate the performance of methods.</a:t>
              </a:r>
            </a:p>
          </p:txBody>
        </p:sp>
        <p:sp>
          <p:nvSpPr>
            <p:cNvPr id="89" name="TextBox 88"/>
            <p:cNvSpPr txBox="1"/>
            <p:nvPr/>
          </p:nvSpPr>
          <p:spPr>
            <a:xfrm>
              <a:off x="671153" y="448656"/>
              <a:ext cx="1344724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Method Evaluation</a:t>
              </a: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16879" y="5364674"/>
            <a:ext cx="1667743" cy="1042364"/>
            <a:chOff x="414337" y="448656"/>
            <a:chExt cx="2024063" cy="1265069"/>
          </a:xfrm>
        </p:grpSpPr>
        <p:sp>
          <p:nvSpPr>
            <p:cNvPr id="94" name="Rounded Rectangle 93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95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96" name="Group 95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99" name="Freeform 98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00" name="Freeform 99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01" name="Freeform 100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97" name="TextBox 96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accent4">
                      <a:lumMod val="75000"/>
                    </a:schemeClr>
                  </a:solidFill>
                </a:rPr>
                <a:t>Connect directly to a wide range of database platforms, including SQL Server, Oracle, and PostgreSQL.</a:t>
              </a: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71153" y="448656"/>
              <a:ext cx="1408925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Database Connector</a:t>
              </a:r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2552205" y="5364674"/>
            <a:ext cx="1667743" cy="1042364"/>
            <a:chOff x="414337" y="448656"/>
            <a:chExt cx="2024063" cy="1265069"/>
          </a:xfrm>
        </p:grpSpPr>
        <p:sp>
          <p:nvSpPr>
            <p:cNvPr id="112" name="Rounded Rectangle 111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113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114" name="Group 113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19" name="Freeform 118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15" name="TextBox 114"/>
            <p:cNvSpPr txBox="1"/>
            <p:nvPr/>
          </p:nvSpPr>
          <p:spPr>
            <a:xfrm>
              <a:off x="414337" y="698063"/>
              <a:ext cx="2024063" cy="4855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accent4">
                      <a:lumMod val="75000"/>
                    </a:schemeClr>
                  </a:solidFill>
                </a:rPr>
                <a:t>Generate SQL on the fly for the various SQL dialects.</a:t>
              </a: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671153" y="448656"/>
              <a:ext cx="854460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Sql Render</a:t>
              </a: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4293548" y="5364674"/>
            <a:ext cx="1667743" cy="1042364"/>
            <a:chOff x="414337" y="448656"/>
            <a:chExt cx="2024063" cy="1265069"/>
          </a:xfrm>
        </p:grpSpPr>
        <p:sp>
          <p:nvSpPr>
            <p:cNvPr id="121" name="Rounded Rectangle 120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122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26" name="Freeform 125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27" name="Freeform 126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28" name="Freeform 127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24" name="TextBox 123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accent4">
                      <a:lumMod val="75000"/>
                    </a:schemeClr>
                  </a:solidFill>
                </a:rPr>
                <a:t>Highly efficient implementation of regularized logistic, Poisson and Cox regression.</a:t>
              </a: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671153" y="448656"/>
              <a:ext cx="665747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Cyclops</a:t>
              </a:r>
            </a:p>
          </p:txBody>
        </p:sp>
      </p:grpSp>
      <p:grpSp>
        <p:nvGrpSpPr>
          <p:cNvPr id="129" name="Group 128"/>
          <p:cNvGrpSpPr/>
          <p:nvPr/>
        </p:nvGrpSpPr>
        <p:grpSpPr>
          <a:xfrm>
            <a:off x="6033921" y="5364674"/>
            <a:ext cx="1667743" cy="1042364"/>
            <a:chOff x="414337" y="448656"/>
            <a:chExt cx="2024063" cy="1265069"/>
          </a:xfrm>
        </p:grpSpPr>
        <p:sp>
          <p:nvSpPr>
            <p:cNvPr id="130" name="Rounded Rectangle 129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131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132" name="Group 131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35" name="Freeform 134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36" name="Freeform 135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37" name="Freeform 136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accent4">
                      <a:lumMod val="75000"/>
                    </a:schemeClr>
                  </a:solidFill>
                </a:rPr>
                <a:t>Support tools that didn’t fit other categories, including tools for maintaining R libraries.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671153" y="448656"/>
              <a:ext cx="1017881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Ohdsi R Tools</a:t>
              </a:r>
            </a:p>
          </p:txBody>
        </p:sp>
      </p:grpSp>
      <p:sp>
        <p:nvSpPr>
          <p:cNvPr id="47" name="TextBox 46"/>
          <p:cNvSpPr txBox="1"/>
          <p:nvPr/>
        </p:nvSpPr>
        <p:spPr>
          <a:xfrm rot="16200000">
            <a:off x="116158" y="1619903"/>
            <a:ext cx="11288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tx2">
                    <a:lumMod val="60000"/>
                    <a:lumOff val="40000"/>
                  </a:schemeClr>
                </a:solidFill>
              </a:rPr>
              <a:t>Estimation methods</a:t>
            </a:r>
          </a:p>
        </p:txBody>
      </p:sp>
      <p:sp>
        <p:nvSpPr>
          <p:cNvPr id="139" name="TextBox 138"/>
          <p:cNvSpPr txBox="1"/>
          <p:nvPr/>
        </p:nvSpPr>
        <p:spPr>
          <a:xfrm rot="16200000">
            <a:off x="126577" y="3353202"/>
            <a:ext cx="110799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tx2">
                    <a:lumMod val="75000"/>
                  </a:schemeClr>
                </a:solidFill>
              </a:rPr>
              <a:t>Prediction methods</a:t>
            </a:r>
          </a:p>
        </p:txBody>
      </p:sp>
      <p:sp>
        <p:nvSpPr>
          <p:cNvPr id="140" name="TextBox 139"/>
          <p:cNvSpPr txBox="1"/>
          <p:nvPr/>
        </p:nvSpPr>
        <p:spPr>
          <a:xfrm rot="16200000">
            <a:off x="7955" y="4558134"/>
            <a:ext cx="13452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accent2">
                    <a:lumMod val="75000"/>
                  </a:schemeClr>
                </a:solidFill>
              </a:rPr>
              <a:t>Method characterization</a:t>
            </a:r>
          </a:p>
        </p:txBody>
      </p:sp>
      <p:sp>
        <p:nvSpPr>
          <p:cNvPr id="141" name="TextBox 140"/>
          <p:cNvSpPr txBox="1"/>
          <p:nvPr/>
        </p:nvSpPr>
        <p:spPr>
          <a:xfrm rot="16200000">
            <a:off x="102532" y="5761763"/>
            <a:ext cx="1156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>
                <a:solidFill>
                  <a:schemeClr val="accent4">
                    <a:lumMod val="75000"/>
                  </a:schemeClr>
                </a:solidFill>
              </a:rPr>
              <a:t>Supporting packages</a:t>
            </a:r>
          </a:p>
        </p:txBody>
      </p:sp>
      <p:grpSp>
        <p:nvGrpSpPr>
          <p:cNvPr id="158" name="Group 157"/>
          <p:cNvGrpSpPr/>
          <p:nvPr/>
        </p:nvGrpSpPr>
        <p:grpSpPr>
          <a:xfrm>
            <a:off x="3980276" y="4935471"/>
            <a:ext cx="193357" cy="173076"/>
            <a:chOff x="5262562" y="2616994"/>
            <a:chExt cx="978694" cy="898235"/>
          </a:xfrm>
        </p:grpSpPr>
        <p:sp>
          <p:nvSpPr>
            <p:cNvPr id="159" name="Freeform 158"/>
            <p:cNvSpPr/>
            <p:nvPr/>
          </p:nvSpPr>
          <p:spPr>
            <a:xfrm>
              <a:off x="5262562" y="2734179"/>
              <a:ext cx="978694" cy="781050"/>
            </a:xfrm>
            <a:custGeom>
              <a:avLst/>
              <a:gdLst>
                <a:gd name="connsiteX0" fmla="*/ 0 w 978694"/>
                <a:gd name="connsiteY0" fmla="*/ 769143 h 781050"/>
                <a:gd name="connsiteX1" fmla="*/ 69057 w 978694"/>
                <a:gd name="connsiteY1" fmla="*/ 531018 h 781050"/>
                <a:gd name="connsiteX2" fmla="*/ 45244 w 978694"/>
                <a:gd name="connsiteY2" fmla="*/ 278606 h 781050"/>
                <a:gd name="connsiteX3" fmla="*/ 104775 w 978694"/>
                <a:gd name="connsiteY3" fmla="*/ 219075 h 781050"/>
                <a:gd name="connsiteX4" fmla="*/ 47625 w 978694"/>
                <a:gd name="connsiteY4" fmla="*/ 166687 h 781050"/>
                <a:gd name="connsiteX5" fmla="*/ 57150 w 978694"/>
                <a:gd name="connsiteY5" fmla="*/ 152400 h 781050"/>
                <a:gd name="connsiteX6" fmla="*/ 92869 w 978694"/>
                <a:gd name="connsiteY6" fmla="*/ 171450 h 781050"/>
                <a:gd name="connsiteX7" fmla="*/ 123825 w 978694"/>
                <a:gd name="connsiteY7" fmla="*/ 2381 h 781050"/>
                <a:gd name="connsiteX8" fmla="*/ 404813 w 978694"/>
                <a:gd name="connsiteY8" fmla="*/ 0 h 781050"/>
                <a:gd name="connsiteX9" fmla="*/ 514350 w 978694"/>
                <a:gd name="connsiteY9" fmla="*/ 188118 h 781050"/>
                <a:gd name="connsiteX10" fmla="*/ 433388 w 978694"/>
                <a:gd name="connsiteY10" fmla="*/ 319087 h 781050"/>
                <a:gd name="connsiteX11" fmla="*/ 447675 w 978694"/>
                <a:gd name="connsiteY11" fmla="*/ 431006 h 781050"/>
                <a:gd name="connsiteX12" fmla="*/ 635794 w 978694"/>
                <a:gd name="connsiteY12" fmla="*/ 581025 h 781050"/>
                <a:gd name="connsiteX13" fmla="*/ 731044 w 978694"/>
                <a:gd name="connsiteY13" fmla="*/ 535781 h 781050"/>
                <a:gd name="connsiteX14" fmla="*/ 978694 w 978694"/>
                <a:gd name="connsiteY14" fmla="*/ 778668 h 781050"/>
                <a:gd name="connsiteX15" fmla="*/ 347663 w 978694"/>
                <a:gd name="connsiteY15" fmla="*/ 781050 h 781050"/>
                <a:gd name="connsiteX16" fmla="*/ 614363 w 978694"/>
                <a:gd name="connsiteY16" fmla="*/ 592931 h 781050"/>
                <a:gd name="connsiteX17" fmla="*/ 428625 w 978694"/>
                <a:gd name="connsiteY17" fmla="*/ 457200 h 781050"/>
                <a:gd name="connsiteX18" fmla="*/ 390525 w 978694"/>
                <a:gd name="connsiteY18" fmla="*/ 454818 h 781050"/>
                <a:gd name="connsiteX19" fmla="*/ 359569 w 978694"/>
                <a:gd name="connsiteY19" fmla="*/ 409575 h 781050"/>
                <a:gd name="connsiteX20" fmla="*/ 311944 w 978694"/>
                <a:gd name="connsiteY20" fmla="*/ 369093 h 781050"/>
                <a:gd name="connsiteX21" fmla="*/ 395288 w 978694"/>
                <a:gd name="connsiteY21" fmla="*/ 514350 h 781050"/>
                <a:gd name="connsiteX22" fmla="*/ 271463 w 978694"/>
                <a:gd name="connsiteY22" fmla="*/ 771525 h 781050"/>
                <a:gd name="connsiteX23" fmla="*/ 169069 w 978694"/>
                <a:gd name="connsiteY23" fmla="*/ 773906 h 781050"/>
                <a:gd name="connsiteX24" fmla="*/ 271463 w 978694"/>
                <a:gd name="connsiteY24" fmla="*/ 523875 h 781050"/>
                <a:gd name="connsiteX25" fmla="*/ 178594 w 978694"/>
                <a:gd name="connsiteY25" fmla="*/ 385762 h 781050"/>
                <a:gd name="connsiteX26" fmla="*/ 190500 w 978694"/>
                <a:gd name="connsiteY26" fmla="*/ 538162 h 781050"/>
                <a:gd name="connsiteX27" fmla="*/ 114300 w 978694"/>
                <a:gd name="connsiteY27" fmla="*/ 773906 h 781050"/>
                <a:gd name="connsiteX28" fmla="*/ 0 w 978694"/>
                <a:gd name="connsiteY28" fmla="*/ 769143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78694" h="781050">
                  <a:moveTo>
                    <a:pt x="0" y="769143"/>
                  </a:moveTo>
                  <a:lnTo>
                    <a:pt x="69057" y="531018"/>
                  </a:lnTo>
                  <a:lnTo>
                    <a:pt x="45244" y="278606"/>
                  </a:lnTo>
                  <a:lnTo>
                    <a:pt x="104775" y="219075"/>
                  </a:lnTo>
                  <a:lnTo>
                    <a:pt x="47625" y="166687"/>
                  </a:lnTo>
                  <a:lnTo>
                    <a:pt x="57150" y="152400"/>
                  </a:lnTo>
                  <a:lnTo>
                    <a:pt x="92869" y="171450"/>
                  </a:lnTo>
                  <a:lnTo>
                    <a:pt x="123825" y="2381"/>
                  </a:lnTo>
                  <a:lnTo>
                    <a:pt x="404813" y="0"/>
                  </a:lnTo>
                  <a:lnTo>
                    <a:pt x="514350" y="188118"/>
                  </a:lnTo>
                  <a:lnTo>
                    <a:pt x="433388" y="319087"/>
                  </a:lnTo>
                  <a:lnTo>
                    <a:pt x="447675" y="431006"/>
                  </a:lnTo>
                  <a:lnTo>
                    <a:pt x="635794" y="581025"/>
                  </a:lnTo>
                  <a:lnTo>
                    <a:pt x="731044" y="535781"/>
                  </a:lnTo>
                  <a:lnTo>
                    <a:pt x="978694" y="778668"/>
                  </a:lnTo>
                  <a:lnTo>
                    <a:pt x="347663" y="781050"/>
                  </a:lnTo>
                  <a:lnTo>
                    <a:pt x="614363" y="592931"/>
                  </a:lnTo>
                  <a:lnTo>
                    <a:pt x="428625" y="457200"/>
                  </a:lnTo>
                  <a:lnTo>
                    <a:pt x="390525" y="454818"/>
                  </a:lnTo>
                  <a:lnTo>
                    <a:pt x="359569" y="409575"/>
                  </a:lnTo>
                  <a:lnTo>
                    <a:pt x="311944" y="369093"/>
                  </a:lnTo>
                  <a:lnTo>
                    <a:pt x="395288" y="514350"/>
                  </a:lnTo>
                  <a:lnTo>
                    <a:pt x="271463" y="771525"/>
                  </a:lnTo>
                  <a:lnTo>
                    <a:pt x="169069" y="773906"/>
                  </a:lnTo>
                  <a:lnTo>
                    <a:pt x="271463" y="523875"/>
                  </a:lnTo>
                  <a:lnTo>
                    <a:pt x="178594" y="385762"/>
                  </a:lnTo>
                  <a:lnTo>
                    <a:pt x="190500" y="538162"/>
                  </a:lnTo>
                  <a:lnTo>
                    <a:pt x="114300" y="773906"/>
                  </a:lnTo>
                  <a:lnTo>
                    <a:pt x="0" y="769143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60" name="Freeform 159"/>
            <p:cNvSpPr/>
            <p:nvPr/>
          </p:nvSpPr>
          <p:spPr>
            <a:xfrm>
              <a:off x="5436393" y="2814637"/>
              <a:ext cx="83344" cy="71438"/>
            </a:xfrm>
            <a:custGeom>
              <a:avLst/>
              <a:gdLst>
                <a:gd name="connsiteX0" fmla="*/ 0 w 83344"/>
                <a:gd name="connsiteY0" fmla="*/ 71438 h 71438"/>
                <a:gd name="connsiteX1" fmla="*/ 21431 w 83344"/>
                <a:gd name="connsiteY1" fmla="*/ 0 h 71438"/>
                <a:gd name="connsiteX2" fmla="*/ 83344 w 83344"/>
                <a:gd name="connsiteY2" fmla="*/ 9525 h 71438"/>
                <a:gd name="connsiteX3" fmla="*/ 0 w 83344"/>
                <a:gd name="connsiteY3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344" h="71438">
                  <a:moveTo>
                    <a:pt x="0" y="71438"/>
                  </a:moveTo>
                  <a:lnTo>
                    <a:pt x="21431" y="0"/>
                  </a:lnTo>
                  <a:lnTo>
                    <a:pt x="83344" y="9525"/>
                  </a:lnTo>
                  <a:lnTo>
                    <a:pt x="0" y="714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61" name="Freeform 160"/>
            <p:cNvSpPr/>
            <p:nvPr/>
          </p:nvSpPr>
          <p:spPr>
            <a:xfrm>
              <a:off x="5560219" y="3000376"/>
              <a:ext cx="83344" cy="100012"/>
            </a:xfrm>
            <a:custGeom>
              <a:avLst/>
              <a:gdLst>
                <a:gd name="connsiteX0" fmla="*/ 83344 w 83344"/>
                <a:gd name="connsiteY0" fmla="*/ 0 h 100012"/>
                <a:gd name="connsiteX1" fmla="*/ 59531 w 83344"/>
                <a:gd name="connsiteY1" fmla="*/ 61912 h 100012"/>
                <a:gd name="connsiteX2" fmla="*/ 69056 w 83344"/>
                <a:gd name="connsiteY2" fmla="*/ 100012 h 100012"/>
                <a:gd name="connsiteX3" fmla="*/ 0 w 83344"/>
                <a:gd name="connsiteY3" fmla="*/ 52387 h 100012"/>
                <a:gd name="connsiteX4" fmla="*/ 83344 w 83344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44" h="100012">
                  <a:moveTo>
                    <a:pt x="83344" y="0"/>
                  </a:moveTo>
                  <a:lnTo>
                    <a:pt x="59531" y="61912"/>
                  </a:lnTo>
                  <a:lnTo>
                    <a:pt x="69056" y="100012"/>
                  </a:lnTo>
                  <a:lnTo>
                    <a:pt x="0" y="52387"/>
                  </a:lnTo>
                  <a:lnTo>
                    <a:pt x="833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62" name="Oval 161"/>
            <p:cNvSpPr/>
            <p:nvPr/>
          </p:nvSpPr>
          <p:spPr>
            <a:xfrm>
              <a:off x="5700178" y="2616994"/>
              <a:ext cx="232438" cy="232438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grpSp>
        <p:nvGrpSpPr>
          <p:cNvPr id="168" name="Group 167"/>
          <p:cNvGrpSpPr/>
          <p:nvPr/>
        </p:nvGrpSpPr>
        <p:grpSpPr>
          <a:xfrm>
            <a:off x="694711" y="6518528"/>
            <a:ext cx="193357" cy="173076"/>
            <a:chOff x="5262562" y="2616994"/>
            <a:chExt cx="978694" cy="898235"/>
          </a:xfrm>
        </p:grpSpPr>
        <p:sp>
          <p:nvSpPr>
            <p:cNvPr id="169" name="Freeform 168"/>
            <p:cNvSpPr/>
            <p:nvPr/>
          </p:nvSpPr>
          <p:spPr>
            <a:xfrm>
              <a:off x="5262562" y="2734179"/>
              <a:ext cx="978694" cy="781050"/>
            </a:xfrm>
            <a:custGeom>
              <a:avLst/>
              <a:gdLst>
                <a:gd name="connsiteX0" fmla="*/ 0 w 978694"/>
                <a:gd name="connsiteY0" fmla="*/ 769143 h 781050"/>
                <a:gd name="connsiteX1" fmla="*/ 69057 w 978694"/>
                <a:gd name="connsiteY1" fmla="*/ 531018 h 781050"/>
                <a:gd name="connsiteX2" fmla="*/ 45244 w 978694"/>
                <a:gd name="connsiteY2" fmla="*/ 278606 h 781050"/>
                <a:gd name="connsiteX3" fmla="*/ 104775 w 978694"/>
                <a:gd name="connsiteY3" fmla="*/ 219075 h 781050"/>
                <a:gd name="connsiteX4" fmla="*/ 47625 w 978694"/>
                <a:gd name="connsiteY4" fmla="*/ 166687 h 781050"/>
                <a:gd name="connsiteX5" fmla="*/ 57150 w 978694"/>
                <a:gd name="connsiteY5" fmla="*/ 152400 h 781050"/>
                <a:gd name="connsiteX6" fmla="*/ 92869 w 978694"/>
                <a:gd name="connsiteY6" fmla="*/ 171450 h 781050"/>
                <a:gd name="connsiteX7" fmla="*/ 123825 w 978694"/>
                <a:gd name="connsiteY7" fmla="*/ 2381 h 781050"/>
                <a:gd name="connsiteX8" fmla="*/ 404813 w 978694"/>
                <a:gd name="connsiteY8" fmla="*/ 0 h 781050"/>
                <a:gd name="connsiteX9" fmla="*/ 514350 w 978694"/>
                <a:gd name="connsiteY9" fmla="*/ 188118 h 781050"/>
                <a:gd name="connsiteX10" fmla="*/ 433388 w 978694"/>
                <a:gd name="connsiteY10" fmla="*/ 319087 h 781050"/>
                <a:gd name="connsiteX11" fmla="*/ 447675 w 978694"/>
                <a:gd name="connsiteY11" fmla="*/ 431006 h 781050"/>
                <a:gd name="connsiteX12" fmla="*/ 635794 w 978694"/>
                <a:gd name="connsiteY12" fmla="*/ 581025 h 781050"/>
                <a:gd name="connsiteX13" fmla="*/ 731044 w 978694"/>
                <a:gd name="connsiteY13" fmla="*/ 535781 h 781050"/>
                <a:gd name="connsiteX14" fmla="*/ 978694 w 978694"/>
                <a:gd name="connsiteY14" fmla="*/ 778668 h 781050"/>
                <a:gd name="connsiteX15" fmla="*/ 347663 w 978694"/>
                <a:gd name="connsiteY15" fmla="*/ 781050 h 781050"/>
                <a:gd name="connsiteX16" fmla="*/ 614363 w 978694"/>
                <a:gd name="connsiteY16" fmla="*/ 592931 h 781050"/>
                <a:gd name="connsiteX17" fmla="*/ 428625 w 978694"/>
                <a:gd name="connsiteY17" fmla="*/ 457200 h 781050"/>
                <a:gd name="connsiteX18" fmla="*/ 390525 w 978694"/>
                <a:gd name="connsiteY18" fmla="*/ 454818 h 781050"/>
                <a:gd name="connsiteX19" fmla="*/ 359569 w 978694"/>
                <a:gd name="connsiteY19" fmla="*/ 409575 h 781050"/>
                <a:gd name="connsiteX20" fmla="*/ 311944 w 978694"/>
                <a:gd name="connsiteY20" fmla="*/ 369093 h 781050"/>
                <a:gd name="connsiteX21" fmla="*/ 395288 w 978694"/>
                <a:gd name="connsiteY21" fmla="*/ 514350 h 781050"/>
                <a:gd name="connsiteX22" fmla="*/ 271463 w 978694"/>
                <a:gd name="connsiteY22" fmla="*/ 771525 h 781050"/>
                <a:gd name="connsiteX23" fmla="*/ 169069 w 978694"/>
                <a:gd name="connsiteY23" fmla="*/ 773906 h 781050"/>
                <a:gd name="connsiteX24" fmla="*/ 271463 w 978694"/>
                <a:gd name="connsiteY24" fmla="*/ 523875 h 781050"/>
                <a:gd name="connsiteX25" fmla="*/ 178594 w 978694"/>
                <a:gd name="connsiteY25" fmla="*/ 385762 h 781050"/>
                <a:gd name="connsiteX26" fmla="*/ 190500 w 978694"/>
                <a:gd name="connsiteY26" fmla="*/ 538162 h 781050"/>
                <a:gd name="connsiteX27" fmla="*/ 114300 w 978694"/>
                <a:gd name="connsiteY27" fmla="*/ 773906 h 781050"/>
                <a:gd name="connsiteX28" fmla="*/ 0 w 978694"/>
                <a:gd name="connsiteY28" fmla="*/ 769143 h 781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978694" h="781050">
                  <a:moveTo>
                    <a:pt x="0" y="769143"/>
                  </a:moveTo>
                  <a:lnTo>
                    <a:pt x="69057" y="531018"/>
                  </a:lnTo>
                  <a:lnTo>
                    <a:pt x="45244" y="278606"/>
                  </a:lnTo>
                  <a:lnTo>
                    <a:pt x="104775" y="219075"/>
                  </a:lnTo>
                  <a:lnTo>
                    <a:pt x="47625" y="166687"/>
                  </a:lnTo>
                  <a:lnTo>
                    <a:pt x="57150" y="152400"/>
                  </a:lnTo>
                  <a:lnTo>
                    <a:pt x="92869" y="171450"/>
                  </a:lnTo>
                  <a:lnTo>
                    <a:pt x="123825" y="2381"/>
                  </a:lnTo>
                  <a:lnTo>
                    <a:pt x="404813" y="0"/>
                  </a:lnTo>
                  <a:lnTo>
                    <a:pt x="514350" y="188118"/>
                  </a:lnTo>
                  <a:lnTo>
                    <a:pt x="433388" y="319087"/>
                  </a:lnTo>
                  <a:lnTo>
                    <a:pt x="447675" y="431006"/>
                  </a:lnTo>
                  <a:lnTo>
                    <a:pt x="635794" y="581025"/>
                  </a:lnTo>
                  <a:lnTo>
                    <a:pt x="731044" y="535781"/>
                  </a:lnTo>
                  <a:lnTo>
                    <a:pt x="978694" y="778668"/>
                  </a:lnTo>
                  <a:lnTo>
                    <a:pt x="347663" y="781050"/>
                  </a:lnTo>
                  <a:lnTo>
                    <a:pt x="614363" y="592931"/>
                  </a:lnTo>
                  <a:lnTo>
                    <a:pt x="428625" y="457200"/>
                  </a:lnTo>
                  <a:lnTo>
                    <a:pt x="390525" y="454818"/>
                  </a:lnTo>
                  <a:lnTo>
                    <a:pt x="359569" y="409575"/>
                  </a:lnTo>
                  <a:lnTo>
                    <a:pt x="311944" y="369093"/>
                  </a:lnTo>
                  <a:lnTo>
                    <a:pt x="395288" y="514350"/>
                  </a:lnTo>
                  <a:lnTo>
                    <a:pt x="271463" y="771525"/>
                  </a:lnTo>
                  <a:lnTo>
                    <a:pt x="169069" y="773906"/>
                  </a:lnTo>
                  <a:lnTo>
                    <a:pt x="271463" y="523875"/>
                  </a:lnTo>
                  <a:lnTo>
                    <a:pt x="178594" y="385762"/>
                  </a:lnTo>
                  <a:lnTo>
                    <a:pt x="190500" y="538162"/>
                  </a:lnTo>
                  <a:lnTo>
                    <a:pt x="114300" y="773906"/>
                  </a:lnTo>
                  <a:lnTo>
                    <a:pt x="0" y="769143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70" name="Freeform 169"/>
            <p:cNvSpPr/>
            <p:nvPr/>
          </p:nvSpPr>
          <p:spPr>
            <a:xfrm>
              <a:off x="5436393" y="2814637"/>
              <a:ext cx="83344" cy="71438"/>
            </a:xfrm>
            <a:custGeom>
              <a:avLst/>
              <a:gdLst>
                <a:gd name="connsiteX0" fmla="*/ 0 w 83344"/>
                <a:gd name="connsiteY0" fmla="*/ 71438 h 71438"/>
                <a:gd name="connsiteX1" fmla="*/ 21431 w 83344"/>
                <a:gd name="connsiteY1" fmla="*/ 0 h 71438"/>
                <a:gd name="connsiteX2" fmla="*/ 83344 w 83344"/>
                <a:gd name="connsiteY2" fmla="*/ 9525 h 71438"/>
                <a:gd name="connsiteX3" fmla="*/ 0 w 83344"/>
                <a:gd name="connsiteY3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3344" h="71438">
                  <a:moveTo>
                    <a:pt x="0" y="71438"/>
                  </a:moveTo>
                  <a:lnTo>
                    <a:pt x="21431" y="0"/>
                  </a:lnTo>
                  <a:lnTo>
                    <a:pt x="83344" y="9525"/>
                  </a:lnTo>
                  <a:lnTo>
                    <a:pt x="0" y="714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71" name="Freeform 170"/>
            <p:cNvSpPr/>
            <p:nvPr/>
          </p:nvSpPr>
          <p:spPr>
            <a:xfrm>
              <a:off x="5560219" y="3000376"/>
              <a:ext cx="83344" cy="100012"/>
            </a:xfrm>
            <a:custGeom>
              <a:avLst/>
              <a:gdLst>
                <a:gd name="connsiteX0" fmla="*/ 83344 w 83344"/>
                <a:gd name="connsiteY0" fmla="*/ 0 h 100012"/>
                <a:gd name="connsiteX1" fmla="*/ 59531 w 83344"/>
                <a:gd name="connsiteY1" fmla="*/ 61912 h 100012"/>
                <a:gd name="connsiteX2" fmla="*/ 69056 w 83344"/>
                <a:gd name="connsiteY2" fmla="*/ 100012 h 100012"/>
                <a:gd name="connsiteX3" fmla="*/ 0 w 83344"/>
                <a:gd name="connsiteY3" fmla="*/ 52387 h 100012"/>
                <a:gd name="connsiteX4" fmla="*/ 83344 w 83344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3344" h="100012">
                  <a:moveTo>
                    <a:pt x="83344" y="0"/>
                  </a:moveTo>
                  <a:lnTo>
                    <a:pt x="59531" y="61912"/>
                  </a:lnTo>
                  <a:lnTo>
                    <a:pt x="69056" y="100012"/>
                  </a:lnTo>
                  <a:lnTo>
                    <a:pt x="0" y="52387"/>
                  </a:lnTo>
                  <a:lnTo>
                    <a:pt x="833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172" name="Oval 171"/>
            <p:cNvSpPr/>
            <p:nvPr/>
          </p:nvSpPr>
          <p:spPr>
            <a:xfrm>
              <a:off x="5700178" y="2616994"/>
              <a:ext cx="232438" cy="232438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sp>
        <p:nvSpPr>
          <p:cNvPr id="1031" name="TextBox 1030"/>
          <p:cNvSpPr txBox="1"/>
          <p:nvPr/>
        </p:nvSpPr>
        <p:spPr>
          <a:xfrm>
            <a:off x="835253" y="6508577"/>
            <a:ext cx="1194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>
                <a:solidFill>
                  <a:schemeClr val="tx1">
                    <a:lumMod val="75000"/>
                    <a:lumOff val="25000"/>
                  </a:schemeClr>
                </a:solidFill>
              </a:rPr>
              <a:t>Under construction</a:t>
            </a:r>
          </a:p>
        </p:txBody>
      </p:sp>
      <p:grpSp>
        <p:nvGrpSpPr>
          <p:cNvPr id="138" name="Group 137"/>
          <p:cNvGrpSpPr/>
          <p:nvPr/>
        </p:nvGrpSpPr>
        <p:grpSpPr>
          <a:xfrm>
            <a:off x="2552205" y="2968138"/>
            <a:ext cx="1667743" cy="1042364"/>
            <a:chOff x="414337" y="448656"/>
            <a:chExt cx="2024063" cy="1265069"/>
          </a:xfrm>
        </p:grpSpPr>
        <p:sp>
          <p:nvSpPr>
            <p:cNvPr id="142" name="Rounded Rectangle 141"/>
            <p:cNvSpPr/>
            <p:nvPr/>
          </p:nvSpPr>
          <p:spPr>
            <a:xfrm>
              <a:off x="414337" y="476250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143" name="Rounded Rectangle 10"/>
            <p:cNvSpPr/>
            <p:nvPr/>
          </p:nvSpPr>
          <p:spPr>
            <a:xfrm>
              <a:off x="414337" y="476250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144" name="Group 143"/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47" name="Freeform 146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48" name="Freeform 147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49" name="Freeform 148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45" name="TextBox 144"/>
            <p:cNvSpPr txBox="1"/>
            <p:nvPr/>
          </p:nvSpPr>
          <p:spPr>
            <a:xfrm>
              <a:off x="414337" y="698063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tx2">
                      <a:lumMod val="75000"/>
                    </a:schemeClr>
                  </a:solidFill>
                </a:rPr>
                <a:t>Automatically extract large sets of features for user-specified cohorts using data in the CDM.</a:t>
              </a:r>
            </a:p>
          </p:txBody>
        </p:sp>
        <p:sp>
          <p:nvSpPr>
            <p:cNvPr id="146" name="TextBox 145"/>
            <p:cNvSpPr txBox="1"/>
            <p:nvPr/>
          </p:nvSpPr>
          <p:spPr>
            <a:xfrm>
              <a:off x="671153" y="448656"/>
              <a:ext cx="1299978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Feature Extraction</a:t>
              </a:r>
            </a:p>
          </p:txBody>
        </p:sp>
      </p:grpSp>
      <p:grpSp>
        <p:nvGrpSpPr>
          <p:cNvPr id="150" name="Group 149"/>
          <p:cNvGrpSpPr/>
          <p:nvPr/>
        </p:nvGrpSpPr>
        <p:grpSpPr>
          <a:xfrm>
            <a:off x="816879" y="1747638"/>
            <a:ext cx="1667743" cy="1067275"/>
            <a:chOff x="2590800" y="462452"/>
            <a:chExt cx="2024063" cy="1295302"/>
          </a:xfrm>
        </p:grpSpPr>
        <p:sp>
          <p:nvSpPr>
            <p:cNvPr id="151" name="Rounded Rectangle 150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152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590800" y="711859"/>
              <a:ext cx="2024063" cy="1045895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Case-control studies, matching controls on age, gender, provider, and visit date. Allows nesting of the study in another cohort.</a:t>
              </a: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2847616" y="462452"/>
              <a:ext cx="957572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Case-control</a:t>
              </a:r>
            </a:p>
          </p:txBody>
        </p:sp>
        <p:grpSp>
          <p:nvGrpSpPr>
            <p:cNvPr id="165" name="Group 164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66" name="Freeform 165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67" name="Freeform 166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73" name="Freeform 172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  <p:grpSp>
        <p:nvGrpSpPr>
          <p:cNvPr id="153" name="Group 152"/>
          <p:cNvGrpSpPr/>
          <p:nvPr/>
        </p:nvGrpSpPr>
        <p:grpSpPr>
          <a:xfrm>
            <a:off x="2552205" y="1760093"/>
            <a:ext cx="1667743" cy="1042364"/>
            <a:chOff x="2590800" y="462452"/>
            <a:chExt cx="2024063" cy="1265069"/>
          </a:xfrm>
        </p:grpSpPr>
        <p:sp>
          <p:nvSpPr>
            <p:cNvPr id="154" name="Rounded Rectangle 153"/>
            <p:cNvSpPr/>
            <p:nvPr/>
          </p:nvSpPr>
          <p:spPr>
            <a:xfrm>
              <a:off x="2590800" y="490046"/>
              <a:ext cx="2024063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155" name="Rounded Rectangle 10"/>
            <p:cNvSpPr/>
            <p:nvPr/>
          </p:nvSpPr>
          <p:spPr>
            <a:xfrm>
              <a:off x="2590800" y="490046"/>
              <a:ext cx="2024063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2590800" y="711859"/>
              <a:ext cx="2024063" cy="859129"/>
            </a:xfrm>
            <a:prstGeom prst="rect">
              <a:avLst/>
            </a:prstGeom>
            <a:noFill/>
          </p:spPr>
          <p:txBody>
            <a:bodyPr wrap="square" lIns="45720" rIns="45720" rtlCol="0">
              <a:spAutoFit/>
            </a:bodyPr>
            <a:lstStyle/>
            <a:p>
              <a:r>
                <a:rPr lang="en-US" sz="100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Case-crossover design including the option to adjust for time-trends in exposures (so-called case-time-control).</a:t>
              </a:r>
            </a:p>
          </p:txBody>
        </p:sp>
        <p:sp>
          <p:nvSpPr>
            <p:cNvPr id="157" name="TextBox 156"/>
            <p:cNvSpPr txBox="1"/>
            <p:nvPr/>
          </p:nvSpPr>
          <p:spPr>
            <a:xfrm>
              <a:off x="2847616" y="462452"/>
              <a:ext cx="1097647" cy="2801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b="1">
                  <a:solidFill>
                    <a:schemeClr val="bg1"/>
                  </a:solidFill>
                </a:rPr>
                <a:t>Case-crossover</a:t>
              </a:r>
            </a:p>
          </p:txBody>
        </p:sp>
        <p:grpSp>
          <p:nvGrpSpPr>
            <p:cNvPr id="174" name="Group 173"/>
            <p:cNvGrpSpPr/>
            <p:nvPr/>
          </p:nvGrpSpPr>
          <p:grpSpPr>
            <a:xfrm>
              <a:off x="2696308" y="51616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75" name="Freeform 174"/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76" name="Freeform 175"/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77" name="Freeform 176"/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</p:grpSp>
      <p:sp>
        <p:nvSpPr>
          <p:cNvPr id="3" name="Rectangle 2"/>
          <p:cNvSpPr/>
          <p:nvPr/>
        </p:nvSpPr>
        <p:spPr>
          <a:xfrm>
            <a:off x="2484622" y="2914620"/>
            <a:ext cx="1808926" cy="11079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Rectangle 177"/>
          <p:cNvSpPr/>
          <p:nvPr/>
        </p:nvSpPr>
        <p:spPr>
          <a:xfrm>
            <a:off x="769984" y="2910179"/>
            <a:ext cx="1693750" cy="110799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Rectangle 178"/>
          <p:cNvSpPr/>
          <p:nvPr/>
        </p:nvSpPr>
        <p:spPr>
          <a:xfrm>
            <a:off x="769984" y="556018"/>
            <a:ext cx="1766996" cy="113118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160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FeatureExtraction v2.0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/>
              <a:t>Start of development announced on the forum: </a:t>
            </a:r>
            <a:r>
              <a:rPr lang="en-US" sz="1400">
                <a:hlinkClick r:id="rId2"/>
              </a:rPr>
              <a:t>http://forums.ohdsi.org/t/featureextraction-2-0/2996</a:t>
            </a:r>
            <a:endParaRPr lang="en-US" sz="1400"/>
          </a:p>
          <a:p>
            <a:r>
              <a:rPr lang="en-US" sz="2400"/>
              <a:t>Initial major objectives:</a:t>
            </a:r>
          </a:p>
          <a:p>
            <a:pPr lvl="1"/>
            <a:r>
              <a:rPr lang="en-US" sz="2000"/>
              <a:t>More flexibility in time windows</a:t>
            </a:r>
          </a:p>
          <a:p>
            <a:pPr lvl="1"/>
            <a:r>
              <a:rPr lang="en-US" sz="2000"/>
              <a:t>More flexibility in adding and maintaining features</a:t>
            </a:r>
          </a:p>
          <a:p>
            <a:pPr lvl="1"/>
            <a:r>
              <a:rPr lang="en-US" sz="2000"/>
              <a:t>Allow cohort characterization (skipping person-level data)</a:t>
            </a:r>
          </a:p>
          <a:p>
            <a:r>
              <a:rPr lang="en-US" sz="2400"/>
              <a:t>Added major objectives:</a:t>
            </a:r>
          </a:p>
          <a:p>
            <a:pPr lvl="1"/>
            <a:r>
              <a:rPr lang="en-US" sz="2000"/>
              <a:t>Support temporal covariates</a:t>
            </a:r>
          </a:p>
          <a:p>
            <a:pPr lvl="1"/>
            <a:r>
              <a:rPr lang="en-US" sz="2000"/>
              <a:t>Allow specifying set of covariate IDs (not concept IDs) to include</a:t>
            </a:r>
          </a:p>
          <a:p>
            <a:pPr lvl="1"/>
            <a:r>
              <a:rPr lang="en-US" sz="2000"/>
              <a:t>Integration with WebAPI</a:t>
            </a:r>
          </a:p>
          <a:p>
            <a:r>
              <a:rPr lang="en-US" sz="2400"/>
              <a:t>Current status: testing + expanding set of features</a:t>
            </a:r>
          </a:p>
          <a:p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30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Three levels of settings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/>
              <a:t>Default settings yes / no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/>
              <a:t>Same as current input: </a:t>
            </a:r>
          </a:p>
          <a:p>
            <a:pPr marL="914400" lvl="1" indent="-514350"/>
            <a:r>
              <a:rPr lang="en-US" sz="2000"/>
              <a:t>List of analyses yes / no</a:t>
            </a:r>
          </a:p>
          <a:p>
            <a:pPr marL="914400" lvl="1" indent="-514350"/>
            <a:r>
              <a:rPr lang="en-US" sz="2000"/>
              <a:t>Window definitions (short / medium / long term)</a:t>
            </a:r>
          </a:p>
          <a:p>
            <a:pPr marL="914400" lvl="1" indent="-514350"/>
            <a:r>
              <a:rPr lang="en-US" sz="2000"/>
              <a:t>Included and excluded concept IDs and covariate IDs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/>
              <a:t>Detailed. List of :</a:t>
            </a:r>
          </a:p>
          <a:p>
            <a:pPr marL="914400" lvl="1" indent="-514350"/>
            <a:r>
              <a:rPr lang="en-US" sz="2000"/>
              <a:t>Name of parameterized SQL file</a:t>
            </a:r>
          </a:p>
          <a:p>
            <a:pPr marL="914400" lvl="1" indent="-514350"/>
            <a:r>
              <a:rPr lang="en-US" sz="2000"/>
              <a:t>SQL parameter values, including</a:t>
            </a:r>
          </a:p>
          <a:p>
            <a:pPr marL="914400" lvl="1" indent="-514350"/>
            <a:r>
              <a:rPr lang="en-US" sz="2000"/>
              <a:t>Included and excluded concept IDs and covariate IDs</a:t>
            </a:r>
          </a:p>
          <a:p>
            <a:pPr marL="914400" lvl="1" indent="-514350"/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5334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Level 1 input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covariateSettings &lt;- createDefaultCovariateSettings()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8471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Level 2 input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0100" y="1143000"/>
            <a:ext cx="8229600" cy="4906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covariateSettings &lt;- createCovariateSettings(useDemographicsGender = TRUE,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useDemographicsAge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useDemographicsIndexYear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useDemographicsIndexMonth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useConditionOccurrenceLongTerm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useConditionOccurrenceShortTerm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useConditionEraLongTerm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useConditionEraShortTerm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useConditionGroupEraLongTerm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useConditionGroupEraShortTerm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useDrugExposureLongTerm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useDrugExposureShortTerm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useDrugEraLongTerm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useDrugEraShortTerm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useDrugGroupEraLongTerm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useDrugGroupEraShortTerm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useProcedureOccurrenceLongTerm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useProcedureOccurrenceShortTerm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useDeviceExposureLongTerm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useDeviceExposureShortTerm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useMeasurementLongTerm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useMeasurementShortTerm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useObservationLongTerm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useObservationShortTerm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useCharlsonIndex = TRUE,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longTermStartDays = -365,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shortTermStartDays = -30,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endDays = 0,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excludedCovariateConceptIds = c(),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addDescendantsToExclude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includedCovariateConceptIds = c(),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addDescendantsToInclude = FALSE,</a:t>
            </a:r>
          </a:p>
          <a:p>
            <a:pPr marL="0" indent="0">
              <a:buNone/>
            </a:pPr>
            <a:r>
              <a:rPr lang="en-US" sz="800">
                <a:latin typeface="SAS Monospace" panose="020B0609020202020204" pitchFamily="49" charset="0"/>
              </a:rPr>
              <a:t>                                             includedCovariateIds = c())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2129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Level 3 input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analysisDetails &lt;- createAnalysisDetails(analysisId = 1,</a:t>
            </a: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                                         sqlFileName = "DemographicsGender.sql",</a:t>
            </a: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                                         parameters = list(analysisId = 1,</a:t>
            </a: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                                                           analysisName = "Gender",</a:t>
            </a: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                                                           domainId = "Demographics"),</a:t>
            </a: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                                         includedCovariateConceptIds = c(), </a:t>
            </a: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                                         addDescendantsToInclude = FALSE,</a:t>
            </a: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                                         excludedCovariateConceptIds = c(), </a:t>
            </a: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                                         addDescendantsToExclude = FALSE,</a:t>
            </a: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                                         includedCovariateIds = c())</a:t>
            </a:r>
          </a:p>
          <a:p>
            <a:pPr marL="0" indent="0">
              <a:buNone/>
            </a:pPr>
            <a:endParaRPr lang="en-US" sz="1200">
              <a:latin typeface="SAS Monospace" panose="020B0609020202020204" pitchFamily="49" charset="0"/>
            </a:endParaRPr>
          </a:p>
          <a:p>
            <a:pPr marL="0" indent="0">
              <a:buNone/>
            </a:pPr>
            <a:r>
              <a:rPr lang="en-US" sz="1200">
                <a:latin typeface="SAS Monospace" panose="020B0609020202020204" pitchFamily="49" charset="0"/>
              </a:rPr>
              <a:t>covariateSettings &lt;- createDetailedCovariateSettings(analyses = list(analysisDetails))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7164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1"/>
            <a:ext cx="8229600" cy="4724399"/>
          </a:xfrm>
        </p:spPr>
        <p:txBody>
          <a:bodyPr numCol="2">
            <a:normAutofit fontScale="40000" lnSpcReduction="20000"/>
          </a:bodyPr>
          <a:lstStyle/>
          <a:p>
            <a:pPr marL="0" indent="0">
              <a:buNone/>
            </a:pPr>
            <a:r>
              <a:rPr lang="en-US" sz="4000" b="1"/>
              <a:t>Aggregated = FALSE, temporal = FALSE</a:t>
            </a:r>
          </a:p>
          <a:p>
            <a:pPr>
              <a:buFontTx/>
              <a:buChar char="-"/>
            </a:pPr>
            <a:r>
              <a:rPr lang="en-US" sz="3600"/>
              <a:t>rowId </a:t>
            </a:r>
          </a:p>
          <a:p>
            <a:pPr>
              <a:buFontTx/>
              <a:buChar char="-"/>
            </a:pPr>
            <a:r>
              <a:rPr lang="en-US" sz="3600"/>
              <a:t>covariateId</a:t>
            </a:r>
          </a:p>
          <a:p>
            <a:pPr>
              <a:buFontTx/>
              <a:buChar char="-"/>
            </a:pPr>
            <a:r>
              <a:rPr lang="en-US" sz="3600"/>
              <a:t>covariateValue </a:t>
            </a:r>
          </a:p>
          <a:p>
            <a:pPr marL="0" indent="0">
              <a:buNone/>
            </a:pPr>
            <a:endParaRPr lang="en-US" sz="3500"/>
          </a:p>
          <a:p>
            <a:pPr marL="0" indent="0">
              <a:buNone/>
            </a:pPr>
            <a:endParaRPr lang="en-US" sz="4000"/>
          </a:p>
          <a:p>
            <a:pPr marL="0" indent="0">
              <a:buNone/>
            </a:pPr>
            <a:r>
              <a:rPr lang="en-US" sz="4000" b="1"/>
              <a:t>Aggregated = TRUE, temporal = FALSE</a:t>
            </a:r>
          </a:p>
          <a:p>
            <a:pPr marL="0" indent="0">
              <a:buNone/>
            </a:pPr>
            <a:r>
              <a:rPr lang="en-US" sz="3600"/>
              <a:t>Binary variables:</a:t>
            </a:r>
          </a:p>
          <a:p>
            <a:pPr>
              <a:buFontTx/>
              <a:buChar char="-"/>
            </a:pPr>
            <a:r>
              <a:rPr lang="en-US" sz="3600"/>
              <a:t>covariateId</a:t>
            </a:r>
          </a:p>
          <a:p>
            <a:pPr>
              <a:buFontTx/>
              <a:buChar char="-"/>
            </a:pPr>
            <a:r>
              <a:rPr lang="en-US" sz="3600"/>
              <a:t>sumValue</a:t>
            </a:r>
          </a:p>
          <a:p>
            <a:pPr>
              <a:buFontTx/>
              <a:buChar char="-"/>
            </a:pPr>
            <a:r>
              <a:rPr lang="en-US" sz="3600"/>
              <a:t>averageValue</a:t>
            </a:r>
          </a:p>
          <a:p>
            <a:pPr marL="0" indent="0">
              <a:buNone/>
            </a:pPr>
            <a:endParaRPr lang="en-US" sz="3600"/>
          </a:p>
          <a:p>
            <a:pPr marL="0" indent="0">
              <a:buNone/>
            </a:pPr>
            <a:endParaRPr lang="en-US" sz="3600"/>
          </a:p>
          <a:p>
            <a:pPr marL="0" indent="0">
              <a:buNone/>
            </a:pPr>
            <a:r>
              <a:rPr lang="en-US" sz="3600"/>
              <a:t>Continous variables:</a:t>
            </a:r>
          </a:p>
          <a:p>
            <a:pPr>
              <a:buFontTx/>
              <a:buChar char="-"/>
            </a:pPr>
            <a:r>
              <a:rPr lang="en-US" sz="3600"/>
              <a:t>covariateId</a:t>
            </a:r>
          </a:p>
          <a:p>
            <a:pPr>
              <a:buFontTx/>
              <a:buChar char="-"/>
            </a:pPr>
            <a:r>
              <a:rPr lang="en-US" sz="3600"/>
              <a:t>countValue</a:t>
            </a:r>
          </a:p>
          <a:p>
            <a:pPr>
              <a:buFontTx/>
              <a:buChar char="-"/>
            </a:pPr>
            <a:r>
              <a:rPr lang="en-US" sz="3600"/>
              <a:t>averageValue, standardDeviation</a:t>
            </a:r>
          </a:p>
          <a:p>
            <a:pPr>
              <a:buFontTx/>
              <a:buChar char="-"/>
            </a:pPr>
            <a:r>
              <a:rPr lang="en-US" sz="3600"/>
              <a:t>min, p10, p25, median, p75, p90, max</a:t>
            </a:r>
          </a:p>
          <a:p>
            <a:pPr marL="0" indent="0">
              <a:buNone/>
            </a:pPr>
            <a:endParaRPr lang="en-US"/>
          </a:p>
          <a:p>
            <a:pPr marL="0" indent="0">
              <a:buNone/>
            </a:pPr>
            <a:endParaRPr lang="en-US" sz="4000" b="1"/>
          </a:p>
          <a:p>
            <a:pPr marL="0" indent="0">
              <a:buNone/>
            </a:pPr>
            <a:endParaRPr lang="en-US" sz="4000" b="1"/>
          </a:p>
          <a:p>
            <a:pPr marL="0" indent="0">
              <a:buNone/>
            </a:pPr>
            <a:r>
              <a:rPr lang="en-US" sz="4000" b="1"/>
              <a:t>Aggregated = FALSE, temporal = TRUE</a:t>
            </a:r>
          </a:p>
          <a:p>
            <a:pPr>
              <a:buFontTx/>
              <a:buChar char="-"/>
            </a:pPr>
            <a:r>
              <a:rPr lang="en-US" sz="3600"/>
              <a:t>timeId</a:t>
            </a:r>
          </a:p>
          <a:p>
            <a:pPr>
              <a:buFontTx/>
              <a:buChar char="-"/>
            </a:pPr>
            <a:r>
              <a:rPr lang="en-US" sz="3600"/>
              <a:t>rowId </a:t>
            </a:r>
          </a:p>
          <a:p>
            <a:pPr>
              <a:buFontTx/>
              <a:buChar char="-"/>
            </a:pPr>
            <a:r>
              <a:rPr lang="en-US" sz="3600"/>
              <a:t>covariateId</a:t>
            </a:r>
          </a:p>
          <a:p>
            <a:pPr>
              <a:buFontTx/>
              <a:buChar char="-"/>
            </a:pPr>
            <a:r>
              <a:rPr lang="en-US" sz="3600"/>
              <a:t>covariateValue</a:t>
            </a:r>
          </a:p>
          <a:p>
            <a:pPr marL="0" indent="0">
              <a:buNone/>
            </a:pPr>
            <a:endParaRPr lang="en-US" sz="3500"/>
          </a:p>
          <a:p>
            <a:pPr marL="0" indent="0">
              <a:buNone/>
            </a:pPr>
            <a:r>
              <a:rPr lang="en-US" sz="4000" b="1"/>
              <a:t>Aggregated = TRUE, temporal = TRUE</a:t>
            </a:r>
          </a:p>
          <a:p>
            <a:pPr marL="0" indent="0">
              <a:buNone/>
            </a:pPr>
            <a:r>
              <a:rPr lang="en-US" sz="3600"/>
              <a:t>Binary variables:</a:t>
            </a:r>
          </a:p>
          <a:p>
            <a:pPr>
              <a:buFontTx/>
              <a:buChar char="-"/>
            </a:pPr>
            <a:r>
              <a:rPr lang="en-US" sz="3600"/>
              <a:t>timeId</a:t>
            </a:r>
          </a:p>
          <a:p>
            <a:pPr>
              <a:buFontTx/>
              <a:buChar char="-"/>
            </a:pPr>
            <a:r>
              <a:rPr lang="en-US" sz="3600"/>
              <a:t>covariateId</a:t>
            </a:r>
          </a:p>
          <a:p>
            <a:pPr>
              <a:buFontTx/>
              <a:buChar char="-"/>
            </a:pPr>
            <a:r>
              <a:rPr lang="en-US" sz="3600"/>
              <a:t>countValue</a:t>
            </a:r>
          </a:p>
          <a:p>
            <a:pPr>
              <a:buFontTx/>
              <a:buChar char="-"/>
            </a:pPr>
            <a:r>
              <a:rPr lang="en-US" sz="3600"/>
              <a:t>averageValue</a:t>
            </a:r>
          </a:p>
          <a:p>
            <a:pPr marL="0" indent="0">
              <a:buNone/>
            </a:pPr>
            <a:endParaRPr lang="en-US" sz="3600"/>
          </a:p>
          <a:p>
            <a:pPr marL="0" indent="0">
              <a:buNone/>
            </a:pPr>
            <a:r>
              <a:rPr lang="en-US" sz="3600"/>
              <a:t>Continous variables:</a:t>
            </a:r>
          </a:p>
          <a:p>
            <a:pPr>
              <a:buFontTx/>
              <a:buChar char="-"/>
            </a:pPr>
            <a:r>
              <a:rPr lang="en-US" sz="3600"/>
              <a:t>timeId</a:t>
            </a:r>
          </a:p>
          <a:p>
            <a:pPr>
              <a:buFontTx/>
              <a:buChar char="-"/>
            </a:pPr>
            <a:r>
              <a:rPr lang="en-US" sz="3600"/>
              <a:t>covariateId</a:t>
            </a:r>
          </a:p>
          <a:p>
            <a:pPr>
              <a:buFontTx/>
              <a:buChar char="-"/>
            </a:pPr>
            <a:r>
              <a:rPr lang="en-US" sz="3600"/>
              <a:t>countValue</a:t>
            </a:r>
          </a:p>
          <a:p>
            <a:pPr>
              <a:buFontTx/>
              <a:buChar char="-"/>
            </a:pPr>
            <a:r>
              <a:rPr lang="en-US" sz="3600"/>
              <a:t>averageValue, standardDeviation</a:t>
            </a:r>
          </a:p>
          <a:p>
            <a:pPr>
              <a:buFontTx/>
              <a:buChar char="-"/>
            </a:pPr>
            <a:r>
              <a:rPr lang="en-US" sz="3600"/>
              <a:t>min, p10, p25, median, p75, p90, max</a:t>
            </a:r>
          </a:p>
          <a:p>
            <a:pPr marL="0" indent="0">
              <a:buNone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1060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Additional changes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/>
              <a:t>Normalization and removal of redundant covariates no longer done automatically! Call </a:t>
            </a:r>
            <a:r>
              <a:rPr lang="en-US" sz="2000" i="1"/>
              <a:t>tidyCovariateData</a:t>
            </a:r>
            <a:r>
              <a:rPr lang="en-US" sz="2000"/>
              <a:t> before using in a model instead</a:t>
            </a:r>
          </a:p>
          <a:p>
            <a:endParaRPr lang="en-US" sz="2000"/>
          </a:p>
          <a:p>
            <a:r>
              <a:rPr lang="en-US" sz="2000"/>
              <a:t>Can specify covariate IDs to create. Use case:</a:t>
            </a:r>
          </a:p>
          <a:p>
            <a:pPr lvl="1"/>
            <a:r>
              <a:rPr lang="en-US" sz="1600"/>
              <a:t>Create all features</a:t>
            </a:r>
          </a:p>
          <a:p>
            <a:pPr lvl="1"/>
            <a:r>
              <a:rPr lang="en-US" sz="1600"/>
              <a:t>Build predictive model</a:t>
            </a:r>
          </a:p>
          <a:p>
            <a:pPr lvl="1"/>
            <a:r>
              <a:rPr lang="en-US" sz="1600"/>
              <a:t>For other population: only create covariates used in model</a:t>
            </a:r>
          </a:p>
          <a:p>
            <a:pPr lvl="1"/>
            <a:r>
              <a:rPr lang="en-US" sz="1600"/>
              <a:t>Apply predictive model</a:t>
            </a:r>
          </a:p>
          <a:p>
            <a:pPr lvl="1"/>
            <a:endParaRPr lang="en-US" sz="1600"/>
          </a:p>
          <a:p>
            <a:r>
              <a:rPr lang="en-US" sz="2000"/>
              <a:t>Hopefully will come to ATLAS!</a:t>
            </a:r>
          </a:p>
          <a:p>
            <a:endParaRPr lang="en-US" sz="2000"/>
          </a:p>
          <a:p>
            <a:endParaRPr lang="en-US" sz="20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041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1304</TotalTime>
  <Words>1381</Words>
  <Application>Microsoft Office PowerPoint</Application>
  <PresentationFormat>On-screen Show (4:3)</PresentationFormat>
  <Paragraphs>427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SAS Monospace</vt:lpstr>
      <vt:lpstr>Office Theme</vt:lpstr>
      <vt:lpstr>FeatureExtraction v2.0</vt:lpstr>
      <vt:lpstr>PowerPoint Presentation</vt:lpstr>
      <vt:lpstr>FeatureExtraction v2.0</vt:lpstr>
      <vt:lpstr>Three levels of settings</vt:lpstr>
      <vt:lpstr>Level 1 input</vt:lpstr>
      <vt:lpstr>Level 2 input</vt:lpstr>
      <vt:lpstr>Level 3 input</vt:lpstr>
      <vt:lpstr>Output</vt:lpstr>
      <vt:lpstr>Additional changes</vt:lpstr>
      <vt:lpstr>Method evaluation</vt:lpstr>
      <vt:lpstr>Method benchmark</vt:lpstr>
      <vt:lpstr>Method benchmark</vt:lpstr>
      <vt:lpstr>Method benchmark</vt:lpstr>
      <vt:lpstr>Method benchmark</vt:lpstr>
      <vt:lpstr>One result: Case-time-control</vt:lpstr>
      <vt:lpstr>One result: Case-time-control</vt:lpstr>
      <vt:lpstr>OHDSI Symposium is coming! (October 18)</vt:lpstr>
      <vt:lpstr>Topic of next meeting(s)?</vt:lpstr>
      <vt:lpstr>Next workgroup meeting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370</cp:revision>
  <dcterms:created xsi:type="dcterms:W3CDTF">2013-12-30T14:14:20Z</dcterms:created>
  <dcterms:modified xsi:type="dcterms:W3CDTF">2017-08-23T04:37:47Z</dcterms:modified>
</cp:coreProperties>
</file>